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C1"/>
    <a:srgbClr val="5A7701"/>
    <a:srgbClr val="008133"/>
    <a:srgbClr val="C6DB86"/>
    <a:srgbClr val="FBECC7"/>
    <a:srgbClr val="00B449"/>
    <a:srgbClr val="F29534"/>
    <a:srgbClr val="F69731"/>
    <a:srgbClr val="F29633"/>
    <a:srgbClr val="9B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704" y="32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4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8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5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1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1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99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5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0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35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9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295E-C78C-41F7-83FE-23C9F45BEB63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1C32-2A0E-4449-9515-089C9339F2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2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ce-campania - Scuola di Governo del Territorio">
            <a:extLst>
              <a:ext uri="{FF2B5EF4-FFF2-40B4-BE49-F238E27FC236}">
                <a16:creationId xmlns:a16="http://schemas.microsoft.com/office/drawing/2014/main" id="{B0B4D416-2CD3-4F18-A612-E27D27EF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04" y="-8492"/>
            <a:ext cx="1701577" cy="10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9BD259-30C2-4CB3-A324-B8611F24A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t="26904" r="196" b="-26904"/>
          <a:stretch/>
        </p:blipFill>
        <p:spPr>
          <a:xfrm>
            <a:off x="-14839" y="1161997"/>
            <a:ext cx="7574514" cy="566975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8FDE17B-130C-4B29-A2FC-9BA8C9B3E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6"/>
          <a:stretch/>
        </p:blipFill>
        <p:spPr>
          <a:xfrm>
            <a:off x="2770697" y="187294"/>
            <a:ext cx="2078164" cy="84611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6FDE6A2-E244-4C54-A0D6-5B00F858E25D}"/>
              </a:ext>
            </a:extLst>
          </p:cNvPr>
          <p:cNvSpPr/>
          <p:nvPr/>
        </p:nvSpPr>
        <p:spPr>
          <a:xfrm>
            <a:off x="0" y="4622583"/>
            <a:ext cx="7569845" cy="5614188"/>
          </a:xfrm>
          <a:custGeom>
            <a:avLst/>
            <a:gdLst>
              <a:gd name="connsiteX0" fmla="*/ 0 w 7569845"/>
              <a:gd name="connsiteY0" fmla="*/ 0 h 5200395"/>
              <a:gd name="connsiteX1" fmla="*/ 7569845 w 7569845"/>
              <a:gd name="connsiteY1" fmla="*/ 0 h 5200395"/>
              <a:gd name="connsiteX2" fmla="*/ 7569845 w 7569845"/>
              <a:gd name="connsiteY2" fmla="*/ 5200395 h 5200395"/>
              <a:gd name="connsiteX3" fmla="*/ 0 w 7569845"/>
              <a:gd name="connsiteY3" fmla="*/ 5200395 h 5200395"/>
              <a:gd name="connsiteX4" fmla="*/ 0 w 7569845"/>
              <a:gd name="connsiteY4" fmla="*/ 0 h 5200395"/>
              <a:gd name="connsiteX0" fmla="*/ 0 w 7569845"/>
              <a:gd name="connsiteY0" fmla="*/ 478972 h 5679367"/>
              <a:gd name="connsiteX1" fmla="*/ 7569845 w 7569845"/>
              <a:gd name="connsiteY1" fmla="*/ 0 h 5679367"/>
              <a:gd name="connsiteX2" fmla="*/ 7569845 w 7569845"/>
              <a:gd name="connsiteY2" fmla="*/ 5679367 h 5679367"/>
              <a:gd name="connsiteX3" fmla="*/ 0 w 7569845"/>
              <a:gd name="connsiteY3" fmla="*/ 5679367 h 5679367"/>
              <a:gd name="connsiteX4" fmla="*/ 0 w 7569845"/>
              <a:gd name="connsiteY4" fmla="*/ 478972 h 567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69845" h="5679367">
                <a:moveTo>
                  <a:pt x="0" y="478972"/>
                </a:moveTo>
                <a:lnTo>
                  <a:pt x="7569845" y="0"/>
                </a:lnTo>
                <a:lnTo>
                  <a:pt x="7569845" y="5679367"/>
                </a:lnTo>
                <a:lnTo>
                  <a:pt x="0" y="5679367"/>
                </a:lnTo>
                <a:lnTo>
                  <a:pt x="0" y="47897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3C66E454-1913-4B23-85B8-CD9D1C62FF81}"/>
              </a:ext>
            </a:extLst>
          </p:cNvPr>
          <p:cNvSpPr/>
          <p:nvPr/>
        </p:nvSpPr>
        <p:spPr>
          <a:xfrm>
            <a:off x="-14837" y="5241304"/>
            <a:ext cx="2297024" cy="2215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id="{13FE8C33-0277-446E-B294-6ADA61D4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93620" y="-154606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D2FA962D-4206-4165-AC18-ABEF61EB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93620" y="-1455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00DE84BA-37DE-4040-B9F7-BC895D949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93620" y="-13700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4" name="Picture 4">
            <a:extLst>
              <a:ext uri="{FF2B5EF4-FFF2-40B4-BE49-F238E27FC236}">
                <a16:creationId xmlns:a16="http://schemas.microsoft.com/office/drawing/2014/main" id="{C4C56198-92DB-436D-B23E-1C584002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24" y="93090"/>
            <a:ext cx="1375451" cy="76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6E322D4F-0EDC-4097-9B91-7FE7E62ABE61}"/>
              </a:ext>
            </a:extLst>
          </p:cNvPr>
          <p:cNvSpPr/>
          <p:nvPr/>
        </p:nvSpPr>
        <p:spPr>
          <a:xfrm>
            <a:off x="-1" y="8369972"/>
            <a:ext cx="3139885" cy="2215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12EA0AA6-A72D-4094-9FAE-E87459FCE18E}"/>
              </a:ext>
            </a:extLst>
          </p:cNvPr>
          <p:cNvSpPr/>
          <p:nvPr/>
        </p:nvSpPr>
        <p:spPr>
          <a:xfrm>
            <a:off x="0" y="7419121"/>
            <a:ext cx="2543366" cy="2215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0DF1725-BC3B-4D45-B4ED-6E7F07712103}"/>
              </a:ext>
            </a:extLst>
          </p:cNvPr>
          <p:cNvSpPr/>
          <p:nvPr/>
        </p:nvSpPr>
        <p:spPr>
          <a:xfrm>
            <a:off x="312510" y="5214295"/>
            <a:ext cx="4731930" cy="349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934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it-IT" b="1" kern="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SALUTI</a:t>
            </a:r>
          </a:p>
          <a:p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Edoardo De Vito</a:t>
            </a: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del CFS della provincia di Avellino</a:t>
            </a:r>
          </a:p>
          <a:p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Michele Di Giacomo</a:t>
            </a: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Associazione Nazionale Costruttori Edili Avellino</a:t>
            </a:r>
          </a:p>
          <a:p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Vincenzo </a:t>
            </a:r>
            <a:r>
              <a:rPr lang="it-IT" sz="1200" b="1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Zigarella</a:t>
            </a:r>
            <a:endParaRPr lang="it-IT" sz="12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Ordine degli ingegneri della provincia di Avellino</a:t>
            </a:r>
          </a:p>
          <a:p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Erminio </a:t>
            </a:r>
            <a:r>
              <a:rPr lang="it-IT" sz="1200" b="1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Petecca</a:t>
            </a:r>
            <a:endParaRPr lang="it-IT" sz="12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Ordine degli architetti della provincia di Avellino</a:t>
            </a:r>
          </a:p>
          <a:p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 </a:t>
            </a:r>
            <a:r>
              <a:rPr lang="it-IT" sz="1200" b="1" kern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Santosuosso</a:t>
            </a:r>
            <a:endParaRPr lang="it-IT" sz="12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Collegio dei Geometri della provincia di Avellino</a:t>
            </a:r>
          </a:p>
          <a:p>
            <a:pPr>
              <a:spcAft>
                <a:spcPts val="0"/>
              </a:spcAft>
            </a:pPr>
            <a:r>
              <a:rPr lang="it-IT" sz="10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defTabSz="755934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it-IT" b="1" kern="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RELAZIONE</a:t>
            </a:r>
          </a:p>
          <a:p>
            <a:pPr>
              <a:spcAft>
                <a:spcPts val="0"/>
              </a:spcAft>
            </a:pPr>
            <a:r>
              <a:rPr lang="it-IT" sz="12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Carmine Lubritto</a:t>
            </a: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della Campania</a:t>
            </a:r>
          </a:p>
          <a:p>
            <a:r>
              <a:rPr lang="it-IT" sz="105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interventi di riqualificazione energetica e sismica e l’apertura dei cantieri</a:t>
            </a:r>
          </a:p>
          <a:p>
            <a:endParaRPr lang="it-IT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755934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it-IT" b="1" kern="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DIBATTITO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94D88E2-0E15-4CA1-B52F-A076422AF4F2}"/>
              </a:ext>
            </a:extLst>
          </p:cNvPr>
          <p:cNvSpPr/>
          <p:nvPr/>
        </p:nvSpPr>
        <p:spPr>
          <a:xfrm>
            <a:off x="5327374" y="1397391"/>
            <a:ext cx="2232301" cy="817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125AF44-FE56-4238-BF97-8195D49D6E92}"/>
              </a:ext>
            </a:extLst>
          </p:cNvPr>
          <p:cNvSpPr/>
          <p:nvPr/>
        </p:nvSpPr>
        <p:spPr>
          <a:xfrm>
            <a:off x="-14837" y="1397391"/>
            <a:ext cx="7574512" cy="191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ctr">
              <a:lnSpc>
                <a:spcPct val="107000"/>
              </a:lnSpc>
              <a:spcAft>
                <a:spcPts val="0"/>
              </a:spcAft>
            </a:pPr>
            <a:r>
              <a:rPr lang="it-IT" sz="5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SUPERBONUS 110%</a:t>
            </a:r>
          </a:p>
          <a:p>
            <a:pPr marL="90170" algn="ctr">
              <a:lnSpc>
                <a:spcPct val="107000"/>
              </a:lnSpc>
            </a:pPr>
            <a:r>
              <a:rPr lang="it-IT" sz="29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Aggiornamenti normativi e tecnici</a:t>
            </a:r>
          </a:p>
          <a:p>
            <a:pPr marL="90170" algn="ctr">
              <a:lnSpc>
                <a:spcPct val="107000"/>
              </a:lnSpc>
              <a:spcAft>
                <a:spcPts val="0"/>
              </a:spcAft>
            </a:pPr>
            <a:endParaRPr lang="it-IT" sz="32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3" descr="Risultati immagini per collegio dei geometri di avellino">
            <a:extLst>
              <a:ext uri="{FF2B5EF4-FFF2-40B4-BE49-F238E27FC236}">
                <a16:creationId xmlns:a16="http://schemas.microsoft.com/office/drawing/2014/main" id="{3EDD469F-5024-4C6D-90F9-4DB5CF89E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95"/>
          <a:stretch/>
        </p:blipFill>
        <p:spPr bwMode="auto">
          <a:xfrm>
            <a:off x="2351775" y="103847"/>
            <a:ext cx="582460" cy="6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4FD0B38-8CEE-4BCC-9A56-273A855F4E18}"/>
              </a:ext>
            </a:extLst>
          </p:cNvPr>
          <p:cNvSpPr txBox="1"/>
          <p:nvPr/>
        </p:nvSpPr>
        <p:spPr>
          <a:xfrm>
            <a:off x="2277422" y="702050"/>
            <a:ext cx="76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/>
              <a:t>Collegio dei Geometri</a:t>
            </a:r>
          </a:p>
          <a:p>
            <a:pPr algn="ctr"/>
            <a:r>
              <a:rPr lang="it-IT" sz="600" dirty="0"/>
              <a:t>Provincia di Avellino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19404323-FD3D-4848-AA3E-7C5A72F706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11" r="18448"/>
          <a:stretch/>
        </p:blipFill>
        <p:spPr>
          <a:xfrm>
            <a:off x="1551840" y="48600"/>
            <a:ext cx="762611" cy="814211"/>
          </a:xfrm>
          <a:prstGeom prst="rect">
            <a:avLst/>
          </a:prstGeom>
        </p:spPr>
      </p:pic>
      <p:pic>
        <p:nvPicPr>
          <p:cNvPr id="1026" name="Picture 2" descr="Ordine degli Ingegneri della Provincia di Avellino">
            <a:extLst>
              <a:ext uri="{FF2B5EF4-FFF2-40B4-BE49-F238E27FC236}">
                <a16:creationId xmlns:a16="http://schemas.microsoft.com/office/drawing/2014/main" id="{2952CF60-96C2-45AE-B2A8-EC73DC46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" y="103847"/>
            <a:ext cx="1519219" cy="7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600EB5C-E4AE-4FB4-9C25-F46F6CF43568}"/>
              </a:ext>
            </a:extLst>
          </p:cNvPr>
          <p:cNvSpPr/>
          <p:nvPr/>
        </p:nvSpPr>
        <p:spPr>
          <a:xfrm>
            <a:off x="282755" y="8984171"/>
            <a:ext cx="2219518" cy="37555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2F58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posti disponibili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852DE30-CD83-44D9-AFCB-E6B019714917}"/>
              </a:ext>
            </a:extLst>
          </p:cNvPr>
          <p:cNvSpPr/>
          <p:nvPr/>
        </p:nvSpPr>
        <p:spPr>
          <a:xfrm>
            <a:off x="2450" y="9395700"/>
            <a:ext cx="821305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Prenotazione obbligatoria al link </a:t>
            </a:r>
          </a:p>
          <a:p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https://us02web.zoom.us/meeting/register/tZcof-iqqzovHtNRg1TLKCbqp7gOnYAN2oPu </a:t>
            </a:r>
          </a:p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Dopo l’iscrizione, riceverai un’email di conferma con le informazioni necessarie per entrare nella riunione.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B0B67C8-DEFE-46A2-84CF-C4AE6A311FE5}"/>
              </a:ext>
            </a:extLst>
          </p:cNvPr>
          <p:cNvSpPr/>
          <p:nvPr/>
        </p:nvSpPr>
        <p:spPr>
          <a:xfrm>
            <a:off x="1407706" y="10236014"/>
            <a:ext cx="5467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 la partecipazione al Convegno saranno riconosciuti i Crediti Formativi Professionali ai tecnici iscritti agli Ordini professionali della provincia di Avellino</a:t>
            </a:r>
          </a:p>
        </p:txBody>
      </p:sp>
      <p:sp>
        <p:nvSpPr>
          <p:cNvPr id="29" name="Rombo 28">
            <a:extLst>
              <a:ext uri="{FF2B5EF4-FFF2-40B4-BE49-F238E27FC236}">
                <a16:creationId xmlns:a16="http://schemas.microsoft.com/office/drawing/2014/main" id="{1EE597BB-AAD1-47ED-8644-AD83BC9B11E5}"/>
              </a:ext>
            </a:extLst>
          </p:cNvPr>
          <p:cNvSpPr/>
          <p:nvPr/>
        </p:nvSpPr>
        <p:spPr>
          <a:xfrm rot="19793447">
            <a:off x="2348274" y="2600673"/>
            <a:ext cx="3123731" cy="312373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C192A6AE-CED9-486E-9BA2-987F029B8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96" y="4679484"/>
            <a:ext cx="1936197" cy="705196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0C4B64E-4E4B-4524-AF31-A5D73B49F708}"/>
              </a:ext>
            </a:extLst>
          </p:cNvPr>
          <p:cNvSpPr txBox="1">
            <a:spLocks/>
          </p:cNvSpPr>
          <p:nvPr/>
        </p:nvSpPr>
        <p:spPr>
          <a:xfrm>
            <a:off x="2851243" y="3263248"/>
            <a:ext cx="2946333" cy="13842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it-IT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   Giovedì</a:t>
            </a:r>
          </a:p>
          <a:p>
            <a:pPr algn="l">
              <a:lnSpc>
                <a:spcPct val="100000"/>
              </a:lnSpc>
            </a:pPr>
            <a:r>
              <a:rPr lang="it-IT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  25/03/2021</a:t>
            </a:r>
          </a:p>
          <a:p>
            <a:pPr algn="l">
              <a:lnSpc>
                <a:spcPct val="100000"/>
              </a:lnSpc>
            </a:pPr>
            <a:r>
              <a:rPr lang="it-IT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 ore 15:30</a:t>
            </a:r>
          </a:p>
          <a:p>
            <a:pPr algn="l">
              <a:lnSpc>
                <a:spcPct val="100000"/>
              </a:lnSpc>
            </a:pPr>
            <a:r>
              <a:rPr lang="it-IT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WEBINAR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1706A1-D327-4BFC-8871-4AD793C825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6" y="9915312"/>
            <a:ext cx="514503" cy="7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23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OCOTEC">
      <a:dk1>
        <a:sysClr val="windowText" lastClr="000000"/>
      </a:dk1>
      <a:lt1>
        <a:srgbClr val="FFFFFF"/>
      </a:lt1>
      <a:dk2>
        <a:srgbClr val="005499"/>
      </a:dk2>
      <a:lt2>
        <a:srgbClr val="00ACE8"/>
      </a:lt2>
      <a:accent1>
        <a:srgbClr val="F9CF00"/>
      </a:accent1>
      <a:accent2>
        <a:srgbClr val="FF6B00"/>
      </a:accent2>
      <a:accent3>
        <a:srgbClr val="FF4B6B"/>
      </a:accent3>
      <a:accent4>
        <a:srgbClr val="6B3FBC"/>
      </a:accent4>
      <a:accent5>
        <a:srgbClr val="42C8BE"/>
      </a:accent5>
      <a:accent6>
        <a:srgbClr val="96CA19"/>
      </a:accent6>
      <a:hlink>
        <a:srgbClr val="FFFFFF"/>
      </a:hlink>
      <a:folHlink>
        <a:srgbClr val="FFFFF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153</Words>
  <Application>Microsoft Office PowerPoint</Application>
  <PresentationFormat>Personalizzato</PresentationFormat>
  <Paragraphs>33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Verdana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gianni solimene</cp:lastModifiedBy>
  <cp:revision>66</cp:revision>
  <dcterms:created xsi:type="dcterms:W3CDTF">2019-02-05T10:50:12Z</dcterms:created>
  <dcterms:modified xsi:type="dcterms:W3CDTF">2021-03-23T15:24:10Z</dcterms:modified>
</cp:coreProperties>
</file>